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84" r:id="rId4"/>
    <p:sldMasterId id="2147483685" r:id="rId5"/>
    <p:sldMasterId id="2147483686" r:id="rId6"/>
    <p:sldMasterId id="214748368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71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71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ab55e0f13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7ab55e0f13_2_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5d77dd717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5d77dd717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5d77dd717_22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75d77dd717_2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a8e390592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a8e390592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a8e390592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a8e390592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a8e390592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a8e390592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80000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5d77dd717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5d77dd717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a8e390592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a8e390592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a8e390592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a8e390592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5d77dd717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5d77dd717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a8e390592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a8e390592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5d77dd717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75d77dd717_12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a8e390592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a8e390592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a9f7c65c2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a9f7c65c2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a9f7c65c2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a9f7c65c2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a9f7c65c2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a9f7c65c2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5d77dd717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5d77dd717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5d77dd717_7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75d77dd717_7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75d77dd717_17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" name="Google Shape;403;g75d77dd717_17_7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75d77dd717_17_7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5d77dd717_4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5d77dd717_4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b55e0f13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7ab55e0f13_2_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ab55e0f13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7ab55e0f13_2_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a8e390592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a8e390592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a8e390592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a8e390592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a9f7c65c2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a9f7c65c2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5d77dd717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75d77dd717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5d77dd717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75d77dd717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 txBox="1"/>
          <p:nvPr>
            <p:ph type="ctrTitle"/>
          </p:nvPr>
        </p:nvSpPr>
        <p:spPr>
          <a:xfrm>
            <a:off x="822960" y="569214"/>
            <a:ext cx="7543800" cy="26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000"/>
              <a:buFont typeface="Avenir"/>
              <a:buNone/>
              <a:defRPr sz="6000">
                <a:solidFill>
                  <a:srgbClr val="FEFEF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825038" y="3483864"/>
            <a:ext cx="75438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sz="1500"/>
            </a:lvl4pPr>
            <a:lvl5pPr lvl="4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EFEFE"/>
              </a:buClr>
              <a:buSzPts val="1500"/>
              <a:buNone/>
              <a:defRPr sz="1500"/>
            </a:lvl5pPr>
            <a:lvl6pPr lvl="5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62" name="Google Shape;62;p14"/>
          <p:cNvCxnSpPr/>
          <p:nvPr/>
        </p:nvCxnSpPr>
        <p:spPr>
          <a:xfrm>
            <a:off x="905744" y="3356056"/>
            <a:ext cx="740670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4"/>
          <p:cNvSpPr txBox="1"/>
          <p:nvPr>
            <p:ph idx="10" type="dt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1" type="ftr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1400"/>
              <a:buChar char="◦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EFEFE"/>
              </a:buClr>
              <a:buSzPts val="1400"/>
              <a:buChar char="◦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EFEFE"/>
              </a:buClr>
              <a:buSzPts val="1400"/>
              <a:buChar char="◦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EFEFE"/>
              </a:buClr>
              <a:buSzPts val="1400"/>
              <a:buChar char="◦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l">
              <a:spcBef>
                <a:spcPts val="0"/>
              </a:spcBef>
              <a:buNone/>
              <a:defRPr/>
            </a:lvl1pPr>
            <a:lvl2pPr indent="0" lvl="1" marL="0" rtl="0" algn="l">
              <a:spcBef>
                <a:spcPts val="0"/>
              </a:spcBef>
              <a:buNone/>
              <a:defRPr/>
            </a:lvl2pPr>
            <a:lvl3pPr indent="0" lvl="2" marL="0" rtl="0" algn="l">
              <a:spcBef>
                <a:spcPts val="0"/>
              </a:spcBef>
              <a:buNone/>
              <a:defRPr/>
            </a:lvl3pPr>
            <a:lvl4pPr indent="0" lvl="3" marL="0" rtl="0" algn="l">
              <a:spcBef>
                <a:spcPts val="0"/>
              </a:spcBef>
              <a:buNone/>
              <a:defRPr/>
            </a:lvl4pPr>
            <a:lvl5pPr indent="0" lvl="4" marL="0" rtl="0" algn="l">
              <a:spcBef>
                <a:spcPts val="0"/>
              </a:spcBef>
              <a:buNone/>
              <a:defRPr/>
            </a:lvl5pPr>
            <a:lvl6pPr indent="0" lvl="5" marL="0" rtl="0" algn="l">
              <a:spcBef>
                <a:spcPts val="0"/>
              </a:spcBef>
              <a:buNone/>
              <a:defRPr/>
            </a:lvl6pPr>
            <a:lvl7pPr indent="0" lvl="6" marL="0" rtl="0" algn="l">
              <a:spcBef>
                <a:spcPts val="0"/>
              </a:spcBef>
              <a:buNone/>
              <a:defRPr/>
            </a:lvl7pPr>
            <a:lvl8pPr indent="0" lvl="7" marL="0" rtl="0" algn="l">
              <a:spcBef>
                <a:spcPts val="0"/>
              </a:spcBef>
              <a:buNone/>
              <a:defRPr/>
            </a:lvl8pPr>
            <a:lvl9pPr indent="0" lvl="8" marL="0" rt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9" name="Google Shape;99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8" name="Google Shape;118;p24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0" name="Google Shape;120;p24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32" name="Google Shape;132;p26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3" name="Google Shape;133;p2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p2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27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2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4" name="Google Shape;144;p28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5" name="Google Shape;145;p2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57" name="Google Shape;157;p3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31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31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4" name="Google Shape;164;p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p3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0" name="Google Shape;170;p3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1" name="Google Shape;171;p3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3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7" name="Google Shape;177;p3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8" name="Google Shape;178;p3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1" name="Google Shape;181;p34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2" name="Google Shape;182;p34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3" name="Google Shape;183;p3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4" name="Google Shape;184;p3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3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89" name="Google Shape;189;p35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0" name="Google Shape;190;p35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91" name="Google Shape;191;p35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92" name="Google Shape;192;p3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4" name="Google Shape;194;p3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2" name="Google Shape;202;p3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6" name="Google Shape;206;p38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207" name="Google Shape;207;p38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08" name="Google Shape;208;p3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9" name="Google Shape;209;p3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0" name="Google Shape;210;p3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3" name="Google Shape;213;p39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4" name="Google Shape;214;p3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3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/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9" name="Google Shape;219;p40"/>
          <p:cNvSpPr txBox="1"/>
          <p:nvPr>
            <p:ph idx="1" type="body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20" name="Google Shape;220;p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4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4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2381" y="4800600"/>
            <a:ext cx="9141600" cy="342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500"/>
              <a:buFont typeface="Avenir"/>
              <a:buNone/>
              <a:defRPr b="0" i="0" sz="35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b="0" i="0" sz="15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EFEFE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marR="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marR="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b="0" i="0" sz="1100" u="none" cap="none" strike="noStrike">
                <a:solidFill>
                  <a:srgbClr val="FEFEFE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" name="Google Shape;57;p13"/>
          <p:cNvCxnSpPr/>
          <p:nvPr/>
        </p:nvCxnSpPr>
        <p:spPr>
          <a:xfrm>
            <a:off x="895149" y="1423035"/>
            <a:ext cx="747510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5" name="Google Shape;75;p1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1"/>
          <p:cNvPicPr preferRelativeResize="0"/>
          <p:nvPr/>
        </p:nvPicPr>
        <p:blipFill rotWithShape="1">
          <a:blip r:embed="rId3">
            <a:alphaModFix/>
          </a:blip>
          <a:srcRect b="2991" l="0" r="0" t="25339"/>
          <a:stretch/>
        </p:blipFill>
        <p:spPr>
          <a:xfrm>
            <a:off x="-24" y="8"/>
            <a:ext cx="9144023" cy="3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1"/>
          <p:cNvSpPr/>
          <p:nvPr/>
        </p:nvSpPr>
        <p:spPr>
          <a:xfrm>
            <a:off x="1130" y="3686307"/>
            <a:ext cx="9141714" cy="145719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1"/>
          <p:cNvSpPr txBox="1"/>
          <p:nvPr>
            <p:ph type="ctrTitle"/>
          </p:nvPr>
        </p:nvSpPr>
        <p:spPr>
          <a:xfrm>
            <a:off x="524981" y="3840542"/>
            <a:ext cx="53529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Avenir"/>
              <a:buNone/>
            </a:pPr>
            <a:r>
              <a:rPr b="1" lang="en" sz="3100">
                <a:solidFill>
                  <a:srgbClr val="FFFFFF"/>
                </a:solidFill>
              </a:rPr>
              <a:t>Flights Online Booking System Database</a:t>
            </a:r>
            <a:endParaRPr sz="1100"/>
          </a:p>
        </p:txBody>
      </p:sp>
      <p:sp>
        <p:nvSpPr>
          <p:cNvPr id="230" name="Google Shape;230;p41"/>
          <p:cNvSpPr txBox="1"/>
          <p:nvPr>
            <p:ph idx="1" type="subTitle"/>
          </p:nvPr>
        </p:nvSpPr>
        <p:spPr>
          <a:xfrm>
            <a:off x="6217186" y="3840479"/>
            <a:ext cx="2533114" cy="960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100">
                <a:solidFill>
                  <a:srgbClr val="FFFFFF"/>
                </a:solidFill>
              </a:rPr>
              <a:t>TEAM7: MEI-CHUN HUNG, XINYE LI, JIAMEI XU, ZHICHENG ZHU</a:t>
            </a:r>
            <a:endParaRPr b="1" sz="1100"/>
          </a:p>
        </p:txBody>
      </p:sp>
      <p:cxnSp>
        <p:nvCxnSpPr>
          <p:cNvPr id="231" name="Google Shape;231;p41"/>
          <p:cNvCxnSpPr/>
          <p:nvPr/>
        </p:nvCxnSpPr>
        <p:spPr>
          <a:xfrm rot="-5400000">
            <a:off x="5649609" y="4320540"/>
            <a:ext cx="89154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7886" y="23975"/>
            <a:ext cx="500022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1414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/>
          <p:nvPr/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dk1">
              <a:alpha val="8627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51"/>
          <p:cNvSpPr/>
          <p:nvPr/>
        </p:nvSpPr>
        <p:spPr>
          <a:xfrm>
            <a:off x="0" y="0"/>
            <a:ext cx="8840065" cy="5143500"/>
          </a:xfrm>
          <a:custGeom>
            <a:rect b="b" l="l" r="r" t="t"/>
            <a:pathLst>
              <a:path extrusionOk="0" h="6858000" w="11786754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2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51"/>
          <p:cNvSpPr/>
          <p:nvPr/>
        </p:nvSpPr>
        <p:spPr>
          <a:xfrm>
            <a:off x="0" y="0"/>
            <a:ext cx="2686050" cy="5143500"/>
          </a:xfrm>
          <a:custGeom>
            <a:rect b="b" l="l" r="r" t="t"/>
            <a:pathLst>
              <a:path extrusionOk="0" h="6858000" w="35814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2980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51"/>
          <p:cNvSpPr txBox="1"/>
          <p:nvPr>
            <p:ph type="title"/>
          </p:nvPr>
        </p:nvSpPr>
        <p:spPr>
          <a:xfrm>
            <a:off x="624751" y="336190"/>
            <a:ext cx="7890526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en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Business Rules</a:t>
            </a:r>
            <a:endParaRPr sz="1100"/>
          </a:p>
        </p:txBody>
      </p:sp>
      <p:sp>
        <p:nvSpPr>
          <p:cNvPr id="307" name="Google Shape;307;p51"/>
          <p:cNvSpPr txBox="1"/>
          <p:nvPr>
            <p:ph idx="2" type="body"/>
          </p:nvPr>
        </p:nvSpPr>
        <p:spPr>
          <a:xfrm>
            <a:off x="668650" y="1330350"/>
            <a:ext cx="4251900" cy="29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/>
              <a:t>●  Each customer may have zero or more orders.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/>
              <a:t>●  Each order must have one or more tickets.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/>
              <a:t>●  Each passenger must have one or more tickets.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/>
              <a:t>●  Each ticket can only have one passenger.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/>
              <a:t>●  Each employee can handle zero or more orders.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/>
              <a:t>●  Each manager may have one or more employees.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/>
              <a:t>●  Each customer has only one promotion level.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/>
              <a:t>●  Each customer may have zero or more credit cards.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/>
              <a:t>●  Each credit card must associate with one or more customer.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/>
              <a:t>●  Each ticket have only one airport.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/>
              <a:t>●  Each ticket have only one airline.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/>
              <a:t>●  Each ticket have only one flight.</a:t>
            </a:r>
            <a:endParaRPr/>
          </a:p>
        </p:txBody>
      </p:sp>
      <p:pic>
        <p:nvPicPr>
          <p:cNvPr id="308" name="Google Shape;308;p51"/>
          <p:cNvPicPr preferRelativeResize="0"/>
          <p:nvPr/>
        </p:nvPicPr>
        <p:blipFill rotWithShape="1">
          <a:blip r:embed="rId3">
            <a:alphaModFix/>
          </a:blip>
          <a:srcRect b="9512" l="0" r="0" t="34239"/>
          <a:stretch/>
        </p:blipFill>
        <p:spPr>
          <a:xfrm>
            <a:off x="4813300" y="2097126"/>
            <a:ext cx="3701977" cy="20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Sample Table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4" name="Google Shape;31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85063"/>
            <a:ext cx="8668950" cy="335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3"/>
          <p:cNvSpPr txBox="1"/>
          <p:nvPr>
            <p:ph idx="4294967295"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</a:t>
            </a:r>
            <a:endParaRPr/>
          </a:p>
        </p:txBody>
      </p:sp>
      <p:pic>
        <p:nvPicPr>
          <p:cNvPr id="321" name="Google Shape;3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Trigger</a:t>
            </a:r>
            <a:endParaRPr/>
          </a:p>
        </p:txBody>
      </p:sp>
      <p:sp>
        <p:nvSpPr>
          <p:cNvPr id="327" name="Google Shape;327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4"/>
          <p:cNvSpPr txBox="1"/>
          <p:nvPr/>
        </p:nvSpPr>
        <p:spPr>
          <a:xfrm>
            <a:off x="4572000" y="934075"/>
            <a:ext cx="4272300" cy="84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Calibri"/>
                <a:ea typeface="Calibri"/>
                <a:cs typeface="Calibri"/>
                <a:sym typeface="Calibri"/>
              </a:rPr>
              <a:t>Trigger</a:t>
            </a:r>
            <a:endParaRPr b="1" sz="24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To check and update the promotion level of customer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5"/>
          <p:cNvSpPr txBox="1"/>
          <p:nvPr/>
        </p:nvSpPr>
        <p:spPr>
          <a:xfrm>
            <a:off x="5153950" y="1247750"/>
            <a:ext cx="3805500" cy="84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Calibri"/>
                <a:ea typeface="Calibri"/>
                <a:cs typeface="Calibri"/>
                <a:sym typeface="Calibri"/>
              </a:rPr>
              <a:t>Table-Level Constraint Check</a:t>
            </a:r>
            <a:endParaRPr b="1" sz="24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To check if the credit card is valid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343" name="Google Shape;343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6"/>
          <p:cNvSpPr txBox="1"/>
          <p:nvPr/>
        </p:nvSpPr>
        <p:spPr>
          <a:xfrm>
            <a:off x="4572000" y="1090875"/>
            <a:ext cx="4272300" cy="84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Calibri"/>
                <a:ea typeface="Calibri"/>
                <a:cs typeface="Calibri"/>
                <a:sym typeface="Calibri"/>
              </a:rPr>
              <a:t>Function for Computed Column</a:t>
            </a:r>
            <a:endParaRPr b="1" sz="24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To calculate the total cost of order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1</a:t>
            </a:r>
            <a:endParaRPr/>
          </a:p>
        </p:txBody>
      </p:sp>
      <p:sp>
        <p:nvSpPr>
          <p:cNvPr id="351" name="Google Shape;351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2" name="Google Shape;35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7"/>
          <p:cNvSpPr txBox="1"/>
          <p:nvPr/>
        </p:nvSpPr>
        <p:spPr>
          <a:xfrm>
            <a:off x="5235675" y="1749550"/>
            <a:ext cx="3751500" cy="57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Calibri"/>
                <a:ea typeface="Calibri"/>
                <a:cs typeface="Calibri"/>
                <a:sym typeface="Calibri"/>
              </a:rPr>
              <a:t>View for Ticket Information</a:t>
            </a:r>
            <a:endParaRPr b="1" sz="24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8"/>
          <p:cNvSpPr txBox="1"/>
          <p:nvPr/>
        </p:nvSpPr>
        <p:spPr>
          <a:xfrm>
            <a:off x="4979725" y="1759925"/>
            <a:ext cx="4000500" cy="572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Calibri"/>
                <a:ea typeface="Calibri"/>
                <a:cs typeface="Calibri"/>
                <a:sym typeface="Calibri"/>
              </a:rPr>
              <a:t>View for Customer and Order</a:t>
            </a:r>
            <a:endParaRPr b="1" sz="24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Report</a:t>
            </a:r>
            <a:endParaRPr/>
          </a:p>
        </p:txBody>
      </p:sp>
      <p:pic>
        <p:nvPicPr>
          <p:cNvPr id="367" name="Google Shape;36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/>
          <p:nvPr>
            <p:ph type="title"/>
          </p:nvPr>
        </p:nvSpPr>
        <p:spPr>
          <a:xfrm>
            <a:off x="360760" y="2814637"/>
            <a:ext cx="2468165" cy="183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b="1" lang="en" sz="2700"/>
              <a:t>Outline</a:t>
            </a:r>
            <a:endParaRPr sz="1100"/>
          </a:p>
        </p:txBody>
      </p:sp>
      <p:pic>
        <p:nvPicPr>
          <p:cNvPr id="237" name="Google Shape;237;p42"/>
          <p:cNvPicPr preferRelativeResize="0"/>
          <p:nvPr/>
        </p:nvPicPr>
        <p:blipFill rotWithShape="1">
          <a:blip r:embed="rId3">
            <a:alphaModFix/>
          </a:blip>
          <a:srcRect b="11777" l="0" r="0" t="42627"/>
          <a:stretch/>
        </p:blipFill>
        <p:spPr>
          <a:xfrm>
            <a:off x="15" y="8"/>
            <a:ext cx="9143985" cy="2782952"/>
          </a:xfrm>
          <a:custGeom>
            <a:rect b="b" l="l" r="r" t="t"/>
            <a:pathLst>
              <a:path extrusionOk="0" h="3692092" w="1219200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38" name="Google Shape;238;p42"/>
          <p:cNvSpPr txBox="1"/>
          <p:nvPr>
            <p:ph idx="1" type="body"/>
          </p:nvPr>
        </p:nvSpPr>
        <p:spPr>
          <a:xfrm>
            <a:off x="2591994" y="2768989"/>
            <a:ext cx="6191247" cy="2374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b="1" lang="en" sz="1500"/>
              <a:t>Topic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b="1" lang="en" sz="1500"/>
              <a:t>Clients &amp; </a:t>
            </a:r>
            <a:r>
              <a:rPr b="1" lang="en" sz="1400"/>
              <a:t>Goals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b="1" lang="en" sz="1500"/>
              <a:t>ERD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b="1" lang="en" sz="1500"/>
              <a:t>Business Rules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b="1" lang="en" sz="1500"/>
              <a:t>Sample Tables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b="1" lang="en" sz="1500"/>
              <a:t>Queries: Trigger, Functions, Views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b="1" lang="en" sz="1500"/>
              <a:t>Report: Visualizations</a:t>
            </a:r>
            <a:endParaRPr sz="11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b="1" lang="en" sz="1500"/>
              <a:t>Conclusion: Limitations &amp; Next Steps, Further Extensions</a:t>
            </a:r>
            <a:endParaRPr sz="1100"/>
          </a:p>
          <a:p>
            <a:pPr indent="-762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500" y="110500"/>
            <a:ext cx="6318601" cy="49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775"/>
            <a:ext cx="8878876" cy="258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73297"/>
            <a:ext cx="8839200" cy="1911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025" y="44730"/>
            <a:ext cx="6156750" cy="5038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000" y="86225"/>
            <a:ext cx="6054800" cy="4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5"/>
          <p:cNvSpPr/>
          <p:nvPr/>
        </p:nvSpPr>
        <p:spPr>
          <a:xfrm>
            <a:off x="215900" y="2814637"/>
            <a:ext cx="2613025" cy="183951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Limitations &amp;   Next Steps</a:t>
            </a:r>
            <a:endParaRPr sz="1100"/>
          </a:p>
        </p:txBody>
      </p:sp>
      <p:pic>
        <p:nvPicPr>
          <p:cNvPr id="399" name="Google Shape;399;p65"/>
          <p:cNvPicPr preferRelativeResize="0"/>
          <p:nvPr/>
        </p:nvPicPr>
        <p:blipFill rotWithShape="1">
          <a:blip r:embed="rId3">
            <a:alphaModFix/>
          </a:blip>
          <a:srcRect b="0" l="0" r="0" t="54233"/>
          <a:stretch/>
        </p:blipFill>
        <p:spPr>
          <a:xfrm>
            <a:off x="15" y="8"/>
            <a:ext cx="9143985" cy="2782952"/>
          </a:xfrm>
          <a:custGeom>
            <a:rect b="b" l="l" r="r" t="t"/>
            <a:pathLst>
              <a:path extrusionOk="0" h="3692092" w="1219200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00" name="Google Shape;400;p65"/>
          <p:cNvSpPr/>
          <p:nvPr/>
        </p:nvSpPr>
        <p:spPr>
          <a:xfrm>
            <a:off x="2828925" y="2814625"/>
            <a:ext cx="6189600" cy="20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Adding diversified promotions in Promotion table</a:t>
            </a:r>
            <a:endParaRPr sz="11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Passenger table: adding table level constraints to stop      inserting if necessary</a:t>
            </a:r>
            <a:endParaRPr sz="1100"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FK Promotion ID in Flight was not used</a:t>
            </a:r>
            <a:endParaRPr sz="1100"/>
          </a:p>
          <a:p>
            <a:pPr indent="11430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Adding functions/stored procedures for marketing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66"/>
          <p:cNvPicPr preferRelativeResize="0"/>
          <p:nvPr/>
        </p:nvPicPr>
        <p:blipFill rotWithShape="1">
          <a:blip r:embed="rId3">
            <a:alphaModFix/>
          </a:blip>
          <a:srcRect b="11421" l="0" r="0" t="31787"/>
          <a:stretch/>
        </p:blipFill>
        <p:spPr>
          <a:xfrm>
            <a:off x="15" y="8"/>
            <a:ext cx="9143985" cy="334948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6"/>
          <p:cNvSpPr/>
          <p:nvPr/>
        </p:nvSpPr>
        <p:spPr>
          <a:xfrm>
            <a:off x="0" y="3089664"/>
            <a:ext cx="7036904" cy="51435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66"/>
          <p:cNvSpPr txBox="1"/>
          <p:nvPr>
            <p:ph type="title"/>
          </p:nvPr>
        </p:nvSpPr>
        <p:spPr>
          <a:xfrm>
            <a:off x="425196" y="3152459"/>
            <a:ext cx="6417895" cy="402047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rPr b="1" lang="en">
                <a:solidFill>
                  <a:schemeClr val="dk1"/>
                </a:solidFill>
              </a:rPr>
              <a:t>Further Extensions</a:t>
            </a:r>
            <a:endParaRPr/>
          </a:p>
        </p:txBody>
      </p:sp>
      <p:sp>
        <p:nvSpPr>
          <p:cNvPr id="410" name="Google Shape;410;p66"/>
          <p:cNvSpPr txBox="1"/>
          <p:nvPr>
            <p:ph idx="1" type="body"/>
          </p:nvPr>
        </p:nvSpPr>
        <p:spPr>
          <a:xfrm>
            <a:off x="425196" y="3717236"/>
            <a:ext cx="8293608" cy="97981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3200" lvl="0" marL="215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800"/>
              <a:t>Collaborate with Airline websites.</a:t>
            </a:r>
            <a:endParaRPr sz="1800"/>
          </a:p>
          <a:p>
            <a:pPr indent="-203200" lvl="0" marL="215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800"/>
              <a:t>Expanding business: adding more tables like Hotel, Rental Cars. </a:t>
            </a:r>
            <a:endParaRPr sz="1800"/>
          </a:p>
          <a:p>
            <a:pPr indent="-203200" lvl="0" marL="215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" sz="1800"/>
              <a:t>More functions: vacation packages. </a:t>
            </a:r>
            <a:endParaRPr sz="1800"/>
          </a:p>
          <a:p>
            <a:pPr indent="-88900" lvl="0" marL="2159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425" y="152400"/>
            <a:ext cx="6774125" cy="4809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3A3A3A"/>
            </a:gs>
            <a:gs pos="65000">
              <a:schemeClr val="dk1"/>
            </a:gs>
            <a:gs pos="100000">
              <a:schemeClr val="dk1"/>
            </a:gs>
          </a:gsLst>
          <a:lin ang="16200000" scaled="0"/>
        </a:gra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3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500"/>
              <a:buFont typeface="Times New Roman"/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Topic</a:t>
            </a:r>
            <a:endParaRPr b="1" sz="3000"/>
          </a:p>
        </p:txBody>
      </p:sp>
      <p:grpSp>
        <p:nvGrpSpPr>
          <p:cNvPr id="244" name="Google Shape;244;p43"/>
          <p:cNvGrpSpPr/>
          <p:nvPr/>
        </p:nvGrpSpPr>
        <p:grpSpPr>
          <a:xfrm>
            <a:off x="849427" y="1829291"/>
            <a:ext cx="7490390" cy="2328751"/>
            <a:chOff x="35606" y="340539"/>
            <a:chExt cx="9987187" cy="3105001"/>
          </a:xfrm>
        </p:grpSpPr>
        <p:sp>
          <p:nvSpPr>
            <p:cNvPr id="245" name="Google Shape;245;p43"/>
            <p:cNvSpPr/>
            <p:nvPr/>
          </p:nvSpPr>
          <p:spPr>
            <a:xfrm>
              <a:off x="616949" y="340539"/>
              <a:ext cx="1818562" cy="1818562"/>
            </a:xfrm>
            <a:prstGeom prst="ellipse">
              <a:avLst/>
            </a:prstGeom>
            <a:solidFill>
              <a:srgbClr val="2383C6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3"/>
            <p:cNvSpPr/>
            <p:nvPr/>
          </p:nvSpPr>
          <p:spPr>
            <a:xfrm>
              <a:off x="1004512" y="728102"/>
              <a:ext cx="1043437" cy="1043437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3"/>
            <p:cNvSpPr/>
            <p:nvPr/>
          </p:nvSpPr>
          <p:spPr>
            <a:xfrm>
              <a:off x="35606" y="2725540"/>
              <a:ext cx="298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3"/>
            <p:cNvSpPr txBox="1"/>
            <p:nvPr/>
          </p:nvSpPr>
          <p:spPr>
            <a:xfrm>
              <a:off x="35606" y="2725540"/>
              <a:ext cx="298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venir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HOW TRAVEL AGENCIES STORE AND MAINTAIN CUSTOMERS’ INFORMATION? </a:t>
              </a:r>
              <a:endPara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49" name="Google Shape;249;p43"/>
            <p:cNvSpPr/>
            <p:nvPr/>
          </p:nvSpPr>
          <p:spPr>
            <a:xfrm>
              <a:off x="4119918" y="340539"/>
              <a:ext cx="1818562" cy="1818562"/>
            </a:xfrm>
            <a:prstGeom prst="ellipse">
              <a:avLst/>
            </a:prstGeom>
            <a:solidFill>
              <a:srgbClr val="26C4CB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3"/>
            <p:cNvSpPr/>
            <p:nvPr/>
          </p:nvSpPr>
          <p:spPr>
            <a:xfrm>
              <a:off x="4507481" y="728102"/>
              <a:ext cx="1043437" cy="1043437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3"/>
            <p:cNvSpPr/>
            <p:nvPr/>
          </p:nvSpPr>
          <p:spPr>
            <a:xfrm>
              <a:off x="3538574" y="2725540"/>
              <a:ext cx="298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3"/>
            <p:cNvSpPr txBox="1"/>
            <p:nvPr/>
          </p:nvSpPr>
          <p:spPr>
            <a:xfrm>
              <a:off x="3538574" y="2725540"/>
              <a:ext cx="298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venir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HOW THESE AGENCIES USE FLIGHTS INFORMATION?</a:t>
              </a:r>
              <a:endParaRPr sz="1200"/>
            </a:p>
          </p:txBody>
        </p:sp>
        <p:sp>
          <p:nvSpPr>
            <p:cNvPr id="253" name="Google Shape;253;p43"/>
            <p:cNvSpPr/>
            <p:nvPr/>
          </p:nvSpPr>
          <p:spPr>
            <a:xfrm>
              <a:off x="7622887" y="340539"/>
              <a:ext cx="1818562" cy="181856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3"/>
            <p:cNvSpPr/>
            <p:nvPr/>
          </p:nvSpPr>
          <p:spPr>
            <a:xfrm>
              <a:off x="8010450" y="728102"/>
              <a:ext cx="1043437" cy="1043437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3"/>
            <p:cNvSpPr/>
            <p:nvPr/>
          </p:nvSpPr>
          <p:spPr>
            <a:xfrm>
              <a:off x="7041543" y="2725540"/>
              <a:ext cx="298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3"/>
            <p:cNvSpPr txBox="1"/>
            <p:nvPr/>
          </p:nvSpPr>
          <p:spPr>
            <a:xfrm>
              <a:off x="7041543" y="2725540"/>
              <a:ext cx="298125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Avenir"/>
                <a:buNone/>
              </a:pPr>
              <a:r>
                <a:rPr b="0" i="0" lang="en" sz="1200" u="none" cap="none" strike="noStrik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HOW DATABASE HELP THEM SUCCESS? </a:t>
              </a:r>
              <a:endParaRPr b="0" i="0" sz="12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/>
          <p:nvPr/>
        </p:nvSpPr>
        <p:spPr>
          <a:xfrm>
            <a:off x="-1" y="0"/>
            <a:ext cx="9143988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4"/>
          <p:cNvSpPr txBox="1"/>
          <p:nvPr>
            <p:ph type="title"/>
          </p:nvPr>
        </p:nvSpPr>
        <p:spPr>
          <a:xfrm>
            <a:off x="3837587" y="387626"/>
            <a:ext cx="4483453" cy="124987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Times New Roman"/>
              <a:buNone/>
            </a:pPr>
            <a:r>
              <a:rPr b="1" lang="en" sz="3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Clients &amp; Goals</a:t>
            </a:r>
            <a:endParaRPr sz="1100"/>
          </a:p>
        </p:txBody>
      </p:sp>
      <p:pic>
        <p:nvPicPr>
          <p:cNvPr descr="A large passenger jet flying through a cloudy blue sky&#10;&#10;Description automatically generated" id="263" name="Google Shape;263;p44"/>
          <p:cNvPicPr preferRelativeResize="0"/>
          <p:nvPr/>
        </p:nvPicPr>
        <p:blipFill rotWithShape="1">
          <a:blip r:embed="rId3">
            <a:alphaModFix/>
          </a:blip>
          <a:srcRect b="0" l="38450" r="28656" t="0"/>
          <a:stretch/>
        </p:blipFill>
        <p:spPr>
          <a:xfrm>
            <a:off x="15" y="8"/>
            <a:ext cx="343505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44"/>
          <p:cNvCxnSpPr/>
          <p:nvPr/>
        </p:nvCxnSpPr>
        <p:spPr>
          <a:xfrm>
            <a:off x="3900648" y="1765194"/>
            <a:ext cx="425196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" name="Google Shape;265;p44"/>
          <p:cNvSpPr txBox="1"/>
          <p:nvPr>
            <p:ph idx="1" type="body"/>
          </p:nvPr>
        </p:nvSpPr>
        <p:spPr>
          <a:xfrm>
            <a:off x="3900650" y="1909675"/>
            <a:ext cx="4337100" cy="29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88900" lvl="0" marL="635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 sz="1400">
                <a:solidFill>
                  <a:srgbClr val="FFFFFF"/>
                </a:solidFill>
              </a:rPr>
              <a:t>Provide both small airlines and big airlines equal opportunities to sell their tickets. </a:t>
            </a:r>
            <a:endParaRPr sz="1100"/>
          </a:p>
          <a:p>
            <a:pPr indent="-88900" lvl="0" marL="635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Char char="❖"/>
            </a:pPr>
            <a:r>
              <a:rPr lang="en" sz="1400">
                <a:solidFill>
                  <a:srgbClr val="FFFFFF"/>
                </a:solidFill>
              </a:rPr>
              <a:t>Allow marketing staff to negotiate with airlines about more economical prices and cooperation</a:t>
            </a:r>
            <a:endParaRPr sz="1100"/>
          </a:p>
          <a:p>
            <a:pPr indent="-88900" lvl="0" marL="635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Char char="❖"/>
            </a:pPr>
            <a:r>
              <a:rPr lang="en" sz="1400">
                <a:solidFill>
                  <a:srgbClr val="FFFFFF"/>
                </a:solidFill>
              </a:rPr>
              <a:t>Fully use resources to maximize profit for partnered airlines. </a:t>
            </a:r>
            <a:endParaRPr sz="1100"/>
          </a:p>
          <a:p>
            <a:pPr indent="-88900" lvl="0" marL="635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Char char="❖"/>
            </a:pPr>
            <a:r>
              <a:rPr lang="en" sz="1400">
                <a:solidFill>
                  <a:srgbClr val="FFFFFF"/>
                </a:solidFill>
              </a:rPr>
              <a:t>Supply insight to give appropriated advertise for targeted mark</a:t>
            </a:r>
            <a:r>
              <a:rPr lang="en" sz="1400">
                <a:solidFill>
                  <a:srgbClr val="FFFFFF"/>
                </a:solidFill>
              </a:rPr>
              <a:t>et</a:t>
            </a:r>
            <a:r>
              <a:rPr lang="en" sz="1400">
                <a:solidFill>
                  <a:srgbClr val="FFFFFF"/>
                </a:solidFill>
              </a:rPr>
              <a:t>ing. </a:t>
            </a:r>
            <a:endParaRPr sz="1100"/>
          </a:p>
          <a:p>
            <a:pPr indent="-88900" lvl="0" marL="6350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Char char="❖"/>
            </a:pPr>
            <a:r>
              <a:rPr lang="en" sz="1400">
                <a:solidFill>
                  <a:srgbClr val="FFFFFF"/>
                </a:solidFill>
              </a:rPr>
              <a:t>Provide information for sales and marketing staff to analyze and design the promotion for customers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</a:t>
            </a:r>
            <a:endParaRPr/>
          </a:p>
        </p:txBody>
      </p:sp>
      <p:pic>
        <p:nvPicPr>
          <p:cNvPr id="271" name="Google Shape;2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200" y="-450825"/>
            <a:ext cx="7301598" cy="57421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6"/>
          <p:cNvSpPr txBox="1"/>
          <p:nvPr/>
        </p:nvSpPr>
        <p:spPr>
          <a:xfrm>
            <a:off x="2029325" y="672675"/>
            <a:ext cx="751500" cy="571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latin typeface="Calibri"/>
                <a:ea typeface="Calibri"/>
                <a:cs typeface="Calibri"/>
                <a:sym typeface="Calibri"/>
              </a:rPr>
              <a:t>ERD</a:t>
            </a:r>
            <a:endParaRPr b="1" sz="24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1588" y="0"/>
            <a:ext cx="61224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8" name="Google Shape;2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3950"/>
            <a:ext cx="9144001" cy="393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874" y="0"/>
            <a:ext cx="56866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spectVTI">
  <a:themeElements>
    <a:clrScheme name="Retrospect">
      <a:dk1>
        <a:srgbClr val="000000"/>
      </a:dk1>
      <a:lt1>
        <a:srgbClr val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